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0"/>
  </p:notesMasterIdLst>
  <p:sldIdLst>
    <p:sldId id="257" r:id="rId3"/>
    <p:sldId id="261" r:id="rId4"/>
    <p:sldId id="262" r:id="rId5"/>
    <p:sldId id="258" r:id="rId6"/>
    <p:sldId id="259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C462B-59E9-4703-A793-5313F13B4567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B3899F-CCE3-4B16-9658-5951EB42B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592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B3899F-CCE3-4B16-9658-5951EB42BC1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134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10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753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558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1565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17177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37329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66629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31207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97499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73835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34571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343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926545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09097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54674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898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606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81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710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932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348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680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FF823-D375-47D9-94D8-CE29FFF2469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45B02-CE3F-4F14-8D20-93ACF84CC509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47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272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4582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 Clase 802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12 de </a:t>
            </a:r>
            <a:r>
              <a:rPr lang="en-US" sz="3600" dirty="0" err="1" smtClean="0">
                <a:solidFill>
                  <a:srgbClr val="0070C0"/>
                </a:solidFill>
              </a:rPr>
              <a:t>noviembre</a:t>
            </a:r>
            <a:r>
              <a:rPr lang="en-US" sz="3600" dirty="0" smtClean="0">
                <a:solidFill>
                  <a:srgbClr val="0070C0"/>
                </a:solidFill>
              </a:rPr>
              <a:t> del 2015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15400" cy="5715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23: </a:t>
            </a:r>
            <a:r>
              <a:rPr lang="en-US" dirty="0" smtClean="0"/>
              <a:t>¿</a:t>
            </a:r>
            <a:r>
              <a:rPr lang="en-US" dirty="0" err="1" smtClean="0"/>
              <a:t>Quien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vende</a:t>
            </a:r>
            <a:r>
              <a:rPr lang="en-US" dirty="0" smtClean="0"/>
              <a:t> la </a:t>
            </a:r>
            <a:r>
              <a:rPr lang="en-US" dirty="0" err="1" smtClean="0"/>
              <a:t>medicina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farmacia</a:t>
            </a:r>
            <a:r>
              <a:rPr lang="en-US" dirty="0" smtClean="0"/>
              <a:t>? 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92D050"/>
                </a:solidFill>
              </a:rPr>
              <a:t>L.O: to review the use of indirect object pronouns. </a:t>
            </a: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¿</a:t>
            </a:r>
            <a:r>
              <a:rPr lang="en-US" u="sng" dirty="0" err="1" smtClean="0"/>
              <a:t>Dónde</a:t>
            </a:r>
            <a:r>
              <a:rPr lang="en-US" u="sng" dirty="0" smtClean="0"/>
              <a:t> </a:t>
            </a:r>
            <a:r>
              <a:rPr lang="en-US" u="sng" dirty="0" err="1" smtClean="0"/>
              <a:t>está</a:t>
            </a:r>
            <a:r>
              <a:rPr lang="en-US" u="sng" dirty="0" smtClean="0"/>
              <a:t> Micaela?</a:t>
            </a:r>
            <a:endParaRPr lang="en-US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¿Es de Nicaragua Micaela?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¿De </a:t>
            </a:r>
            <a:r>
              <a:rPr lang="en-US" dirty="0" err="1" smtClean="0"/>
              <a:t>dónde</a:t>
            </a:r>
            <a:r>
              <a:rPr lang="en-US" dirty="0" smtClean="0"/>
              <a:t> es?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¿De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nacionalidad</a:t>
            </a:r>
            <a:r>
              <a:rPr lang="en-US" dirty="0" smtClean="0"/>
              <a:t> es?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Dónde</a:t>
            </a:r>
            <a:r>
              <a:rPr lang="en-US" dirty="0" smtClean="0"/>
              <a:t> </a:t>
            </a:r>
            <a:r>
              <a:rPr lang="en-US" dirty="0" err="1" smtClean="0"/>
              <a:t>están</a:t>
            </a:r>
            <a:r>
              <a:rPr lang="en-US" dirty="0" smtClean="0"/>
              <a:t> Teresa y Micaela </a:t>
            </a:r>
            <a:r>
              <a:rPr lang="en-US" dirty="0" err="1" smtClean="0"/>
              <a:t>ahora</a:t>
            </a:r>
            <a:r>
              <a:rPr lang="en-US" dirty="0" smtClean="0"/>
              <a:t>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Están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misma</a:t>
            </a:r>
            <a:r>
              <a:rPr lang="en-US" dirty="0" smtClean="0"/>
              <a:t> </a:t>
            </a:r>
            <a:r>
              <a:rPr lang="en-US" dirty="0" err="1" smtClean="0"/>
              <a:t>clase</a:t>
            </a:r>
            <a:r>
              <a:rPr lang="en-US" dirty="0" smtClean="0"/>
              <a:t>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es Micaela?</a:t>
            </a:r>
          </a:p>
        </p:txBody>
      </p:sp>
      <p:sp>
        <p:nvSpPr>
          <p:cNvPr id="4" name="Text Box 21"/>
          <p:cNvSpPr txBox="1">
            <a:spLocks noChangeArrowheads="1"/>
          </p:cNvSpPr>
          <p:nvPr/>
        </p:nvSpPr>
        <p:spPr bwMode="auto">
          <a:xfrm>
            <a:off x="692727" y="3474039"/>
            <a:ext cx="5415072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No, Micaela no es de Nicaragua</a:t>
            </a:r>
            <a:endParaRPr lang="en-US" altLang="en-US" sz="3200" i="1" dirty="0">
              <a:solidFill>
                <a:srgbClr val="0000FF"/>
              </a:solidFill>
            </a:endParaRPr>
          </a:p>
        </p:txBody>
      </p:sp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692727" y="4058814"/>
            <a:ext cx="3079497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Es de Guatemala.</a:t>
            </a:r>
            <a:endParaRPr lang="en-US" altLang="en-US" sz="3200" i="1" dirty="0">
              <a:solidFill>
                <a:srgbClr val="0000FF"/>
              </a:solidFill>
            </a:endParaRPr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733571" y="4572000"/>
            <a:ext cx="4495141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Es </a:t>
            </a:r>
            <a:r>
              <a:rPr lang="en-US" altLang="en-US" sz="3200" dirty="0" err="1">
                <a:solidFill>
                  <a:srgbClr val="0000FF"/>
                </a:solidFill>
              </a:rPr>
              <a:t>guatemalteca</a:t>
            </a:r>
            <a:r>
              <a:rPr lang="en-US" altLang="en-US" sz="3200" dirty="0">
                <a:solidFill>
                  <a:srgbClr val="0000FF"/>
                </a:solidFill>
              </a:rPr>
              <a:t>.                </a:t>
            </a:r>
            <a:endParaRPr lang="en-US" altLang="en-US" sz="3200" i="1" dirty="0">
              <a:solidFill>
                <a:srgbClr val="0000FF"/>
              </a:solidFill>
            </a:endParaRPr>
          </a:p>
        </p:txBody>
      </p:sp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733571" y="5130225"/>
            <a:ext cx="7164975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Teresa y Micaela </a:t>
            </a:r>
            <a:r>
              <a:rPr lang="en-US" altLang="en-US" sz="3200" dirty="0" err="1">
                <a:solidFill>
                  <a:srgbClr val="0000FF"/>
                </a:solidFill>
              </a:rPr>
              <a:t>están</a:t>
            </a:r>
            <a:r>
              <a:rPr lang="en-US" altLang="en-US" sz="3200" dirty="0">
                <a:solidFill>
                  <a:srgbClr val="0000FF"/>
                </a:solidFill>
              </a:rPr>
              <a:t> </a:t>
            </a:r>
            <a:r>
              <a:rPr lang="en-US" altLang="en-US" sz="3200" dirty="0" err="1">
                <a:solidFill>
                  <a:srgbClr val="0000FF"/>
                </a:solidFill>
              </a:rPr>
              <a:t>en</a:t>
            </a:r>
            <a:r>
              <a:rPr lang="en-US" altLang="en-US" sz="3200" dirty="0">
                <a:solidFill>
                  <a:srgbClr val="0000FF"/>
                </a:solidFill>
              </a:rPr>
              <a:t> la </a:t>
            </a:r>
            <a:r>
              <a:rPr lang="en-US" altLang="en-US" sz="3200" dirty="0" err="1">
                <a:solidFill>
                  <a:srgbClr val="0000FF"/>
                </a:solidFill>
              </a:rPr>
              <a:t>florida</a:t>
            </a:r>
            <a:r>
              <a:rPr lang="en-US" altLang="en-US" sz="3200" dirty="0">
                <a:solidFill>
                  <a:srgbClr val="0000FF"/>
                </a:solidFill>
              </a:rPr>
              <a:t> </a:t>
            </a:r>
            <a:r>
              <a:rPr lang="en-US" altLang="en-US" sz="3200" dirty="0" err="1">
                <a:solidFill>
                  <a:srgbClr val="0000FF"/>
                </a:solidFill>
              </a:rPr>
              <a:t>ahora</a:t>
            </a:r>
            <a:r>
              <a:rPr lang="en-US" altLang="en-US" sz="3200" dirty="0">
                <a:solidFill>
                  <a:srgbClr val="0000FF"/>
                </a:solidFill>
              </a:rPr>
              <a:t>.</a:t>
            </a:r>
            <a:endParaRPr lang="en-US" altLang="en-US" sz="3200" i="1" dirty="0">
              <a:solidFill>
                <a:srgbClr val="0000FF"/>
              </a:solidFill>
            </a:endParaRP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685800" y="5663625"/>
            <a:ext cx="4695516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Si, </a:t>
            </a:r>
            <a:r>
              <a:rPr lang="en-US" altLang="en-US" sz="3200" dirty="0" err="1">
                <a:solidFill>
                  <a:srgbClr val="0000FF"/>
                </a:solidFill>
              </a:rPr>
              <a:t>están</a:t>
            </a:r>
            <a:r>
              <a:rPr lang="en-US" altLang="en-US" sz="3200" dirty="0">
                <a:solidFill>
                  <a:srgbClr val="0000FF"/>
                </a:solidFill>
              </a:rPr>
              <a:t> </a:t>
            </a:r>
            <a:r>
              <a:rPr lang="en-US" altLang="en-US" sz="3200" dirty="0" err="1">
                <a:solidFill>
                  <a:srgbClr val="0000FF"/>
                </a:solidFill>
              </a:rPr>
              <a:t>en</a:t>
            </a:r>
            <a:r>
              <a:rPr lang="en-US" altLang="en-US" sz="3200" dirty="0">
                <a:solidFill>
                  <a:srgbClr val="0000FF"/>
                </a:solidFill>
              </a:rPr>
              <a:t> la </a:t>
            </a:r>
            <a:r>
              <a:rPr lang="en-US" altLang="en-US" sz="3200" dirty="0" err="1">
                <a:solidFill>
                  <a:srgbClr val="0000FF"/>
                </a:solidFill>
              </a:rPr>
              <a:t>misma</a:t>
            </a:r>
            <a:r>
              <a:rPr lang="en-US" altLang="en-US" sz="3200" dirty="0">
                <a:solidFill>
                  <a:srgbClr val="0000FF"/>
                </a:solidFill>
              </a:rPr>
              <a:t> </a:t>
            </a:r>
            <a:r>
              <a:rPr lang="en-US" altLang="en-US" sz="3200" dirty="0" err="1">
                <a:solidFill>
                  <a:srgbClr val="0000FF"/>
                </a:solidFill>
              </a:rPr>
              <a:t>clase</a:t>
            </a:r>
            <a:r>
              <a:rPr lang="en-US" altLang="en-US" sz="3200" dirty="0">
                <a:solidFill>
                  <a:srgbClr val="0000FF"/>
                </a:solidFill>
              </a:rPr>
              <a:t>.</a:t>
            </a:r>
            <a:endParaRPr lang="en-US" altLang="en-US" sz="3200" i="1" dirty="0">
              <a:solidFill>
                <a:srgbClr val="0000FF"/>
              </a:solidFill>
            </a:endParaRPr>
          </a:p>
        </p:txBody>
      </p: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685800" y="6197025"/>
            <a:ext cx="4747646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Micaela es </a:t>
            </a:r>
            <a:r>
              <a:rPr lang="en-US" altLang="en-US" sz="3200" dirty="0" err="1">
                <a:solidFill>
                  <a:srgbClr val="0000FF"/>
                </a:solidFill>
              </a:rPr>
              <a:t>muy</a:t>
            </a:r>
            <a:r>
              <a:rPr lang="en-US" altLang="en-US" sz="3200" dirty="0">
                <a:solidFill>
                  <a:srgbClr val="0000FF"/>
                </a:solidFill>
              </a:rPr>
              <a:t> </a:t>
            </a:r>
            <a:r>
              <a:rPr lang="en-US" altLang="en-US" sz="3200" dirty="0" err="1">
                <a:solidFill>
                  <a:srgbClr val="0000FF"/>
                </a:solidFill>
              </a:rPr>
              <a:t>inteligente</a:t>
            </a:r>
            <a:r>
              <a:rPr lang="en-US" altLang="en-US" sz="3200" dirty="0">
                <a:solidFill>
                  <a:srgbClr val="0000FF"/>
                </a:solidFill>
              </a:rPr>
              <a:t>.</a:t>
            </a:r>
            <a:endParaRPr lang="en-US" altLang="en-US" sz="32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474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22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763000" cy="59436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1.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Describe the condition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	</a:t>
            </a:r>
            <a:r>
              <a:rPr lang="en-US" dirty="0" smtClean="0"/>
              <a:t>1. ____________	2. ____________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US" dirty="0" smtClean="0"/>
              <a:t>3. ____________	4. ____________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2.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Indicate the illness.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estornudando</a:t>
            </a:r>
            <a:r>
              <a:rPr lang="en-US" dirty="0" smtClean="0"/>
              <a:t> mucho.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fiebre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Tiene</a:t>
            </a:r>
            <a:r>
              <a:rPr lang="en-US" dirty="0" smtClean="0"/>
              <a:t> dolor de </a:t>
            </a:r>
            <a:r>
              <a:rPr lang="en-US" dirty="0" err="1" smtClean="0"/>
              <a:t>cabeza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tos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escalofrios</a:t>
            </a:r>
            <a:r>
              <a:rPr lang="en-US" dirty="0" smtClean="0"/>
              <a:t>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046261"/>
              </p:ext>
            </p:extLst>
          </p:nvPr>
        </p:nvGraphicFramePr>
        <p:xfrm>
          <a:off x="5334000" y="3200400"/>
          <a:ext cx="36576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524000"/>
                <a:gridCol w="1066800"/>
              </a:tblGrid>
              <a:tr h="1422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gripe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catarro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dos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1596412" y="1371600"/>
            <a:ext cx="1737142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00FF"/>
                </a:solidFill>
              </a:rPr>
              <a:t>tiene</a:t>
            </a:r>
            <a:r>
              <a:rPr lang="en-US" altLang="en-US" sz="3200" dirty="0" smtClean="0">
                <a:solidFill>
                  <a:srgbClr val="0000FF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00FF"/>
                </a:solidFill>
              </a:rPr>
              <a:t>tos</a:t>
            </a:r>
            <a:endParaRPr lang="en-US" altLang="en-US" sz="3200" i="1" dirty="0">
              <a:solidFill>
                <a:srgbClr val="0000FF"/>
              </a:solidFill>
            </a:endParaRPr>
          </a:p>
        </p:txBody>
      </p:sp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5257800" y="1273176"/>
            <a:ext cx="2538324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00FF"/>
                </a:solidFill>
              </a:rPr>
              <a:t>esta</a:t>
            </a:r>
            <a:r>
              <a:rPr lang="en-US" altLang="en-US" sz="3200" dirty="0" smtClean="0">
                <a:solidFill>
                  <a:srgbClr val="0000FF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00FF"/>
                </a:solidFill>
              </a:rPr>
              <a:t>contenta</a:t>
            </a:r>
            <a:endParaRPr lang="en-US" altLang="en-US" sz="3200" i="1" dirty="0">
              <a:solidFill>
                <a:srgbClr val="0000FF"/>
              </a:solidFill>
            </a:endParaRP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1555035" y="1929825"/>
            <a:ext cx="2499980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00FF"/>
                </a:solidFill>
              </a:rPr>
              <a:t>esta</a:t>
            </a:r>
            <a:r>
              <a:rPr lang="en-US" altLang="en-US" sz="3200" dirty="0" smtClean="0">
                <a:solidFill>
                  <a:srgbClr val="0000FF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00FF"/>
                </a:solidFill>
              </a:rPr>
              <a:t>nervioso</a:t>
            </a:r>
            <a:endParaRPr lang="en-US" altLang="en-US" sz="3200" i="1" dirty="0">
              <a:solidFill>
                <a:srgbClr val="0000FF"/>
              </a:solidFill>
            </a:endParaRPr>
          </a:p>
        </p:txBody>
      </p: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5181600" y="1929825"/>
            <a:ext cx="2464329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00FF"/>
                </a:solidFill>
              </a:rPr>
              <a:t>esta</a:t>
            </a:r>
            <a:r>
              <a:rPr lang="en-US" altLang="en-US" sz="3200" dirty="0" smtClean="0">
                <a:solidFill>
                  <a:srgbClr val="0000FF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00FF"/>
                </a:solidFill>
              </a:rPr>
              <a:t>enferma</a:t>
            </a:r>
            <a:endParaRPr lang="en-US" altLang="en-US" sz="3200" i="1" dirty="0">
              <a:solidFill>
                <a:srgbClr val="0000FF"/>
              </a:solidFill>
            </a:endParaRPr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8152751" y="3733800"/>
            <a:ext cx="641097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altLang="en-US" sz="3200" dirty="0" smtClean="0">
                <a:solidFill>
                  <a:srgbClr val="0000FF"/>
                </a:solidFill>
              </a:rPr>
              <a:t>X                    </a:t>
            </a:r>
            <a:endParaRPr lang="en-US" altLang="en-US" sz="3200" i="1" dirty="0">
              <a:solidFill>
                <a:srgbClr val="0000FF"/>
              </a:solidFill>
            </a:endParaRPr>
          </a:p>
        </p:txBody>
      </p:sp>
      <p:sp>
        <p:nvSpPr>
          <p:cNvPr id="12" name="Text Box 21"/>
          <p:cNvSpPr txBox="1">
            <a:spLocks noChangeArrowheads="1"/>
          </p:cNvSpPr>
          <p:nvPr/>
        </p:nvSpPr>
        <p:spPr bwMode="auto">
          <a:xfrm>
            <a:off x="5562600" y="4368225"/>
            <a:ext cx="641097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altLang="en-US" sz="3200" dirty="0" smtClean="0">
                <a:solidFill>
                  <a:srgbClr val="0000FF"/>
                </a:solidFill>
              </a:rPr>
              <a:t>X                    </a:t>
            </a:r>
            <a:endParaRPr lang="en-US" altLang="en-US" sz="3200" i="1" dirty="0">
              <a:solidFill>
                <a:srgbClr val="0000FF"/>
              </a:solidFill>
            </a:endParaRPr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8198103" y="4937420"/>
            <a:ext cx="641097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altLang="en-US" sz="3200" dirty="0" smtClean="0">
                <a:solidFill>
                  <a:srgbClr val="0000FF"/>
                </a:solidFill>
              </a:rPr>
              <a:t>X                    </a:t>
            </a:r>
            <a:endParaRPr lang="en-US" altLang="en-US" sz="3200" i="1" dirty="0">
              <a:solidFill>
                <a:srgbClr val="0000FF"/>
              </a:solidFill>
            </a:endParaRPr>
          </a:p>
        </p:txBody>
      </p:sp>
      <p:sp>
        <p:nvSpPr>
          <p:cNvPr id="15" name="Text Box 21"/>
          <p:cNvSpPr txBox="1">
            <a:spLocks noChangeArrowheads="1"/>
          </p:cNvSpPr>
          <p:nvPr/>
        </p:nvSpPr>
        <p:spPr bwMode="auto">
          <a:xfrm>
            <a:off x="8145824" y="5536050"/>
            <a:ext cx="641097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altLang="en-US" sz="3200" dirty="0" smtClean="0">
                <a:solidFill>
                  <a:srgbClr val="0000FF"/>
                </a:solidFill>
              </a:rPr>
              <a:t>X                    </a:t>
            </a:r>
            <a:endParaRPr lang="en-US" altLang="en-US" sz="3200" i="1" dirty="0">
              <a:solidFill>
                <a:srgbClr val="0000FF"/>
              </a:solidFill>
            </a:endParaRPr>
          </a:p>
        </p:txBody>
      </p:sp>
      <p:sp>
        <p:nvSpPr>
          <p:cNvPr id="16" name="Text Box 21"/>
          <p:cNvSpPr txBox="1">
            <a:spLocks noChangeArrowheads="1"/>
          </p:cNvSpPr>
          <p:nvPr/>
        </p:nvSpPr>
        <p:spPr bwMode="auto">
          <a:xfrm>
            <a:off x="5562600" y="6120825"/>
            <a:ext cx="641097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altLang="en-US" sz="3200" dirty="0" smtClean="0">
                <a:solidFill>
                  <a:srgbClr val="0000FF"/>
                </a:solidFill>
              </a:rPr>
              <a:t>X                    </a:t>
            </a:r>
            <a:endParaRPr lang="en-US" altLang="en-US" sz="32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365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2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22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3. </a:t>
            </a:r>
            <a:r>
              <a:rPr lang="en-US" dirty="0" smtClean="0"/>
              <a:t>Express in a different way.</a:t>
            </a:r>
          </a:p>
          <a:p>
            <a:pPr marL="514350" indent="-514350">
              <a:buAutoNum type="arabicPeriod"/>
            </a:pPr>
            <a:r>
              <a:rPr lang="en-US" dirty="0" smtClean="0"/>
              <a:t>Ella </a:t>
            </a:r>
            <a:r>
              <a:rPr lang="en-US" i="1" dirty="0" err="1" smtClean="0"/>
              <a:t>tiene</a:t>
            </a:r>
            <a:r>
              <a:rPr lang="en-US" i="1" dirty="0" smtClean="0"/>
              <a:t> </a:t>
            </a:r>
            <a:r>
              <a:rPr lang="en-US" i="1" dirty="0" err="1" smtClean="0"/>
              <a:t>catarro</a:t>
            </a:r>
            <a:r>
              <a:rPr lang="en-US" i="1" dirty="0" smtClean="0"/>
              <a:t>.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i="1" dirty="0" err="1" smtClean="0"/>
              <a:t>tose</a:t>
            </a:r>
            <a:r>
              <a:rPr lang="en-US" i="1" dirty="0" smtClean="0"/>
              <a:t> mucho.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i="1" dirty="0" smtClean="0"/>
              <a:t>la </a:t>
            </a:r>
            <a:r>
              <a:rPr lang="en-US" i="1" dirty="0" err="1" smtClean="0"/>
              <a:t>temperatura</a:t>
            </a:r>
            <a:r>
              <a:rPr lang="en-US" i="1" dirty="0" smtClean="0"/>
              <a:t> </a:t>
            </a:r>
            <a:r>
              <a:rPr lang="en-US" i="1" dirty="0" err="1" smtClean="0"/>
              <a:t>alta.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i="1" dirty="0" smtClean="0"/>
              <a:t>Me </a:t>
            </a:r>
            <a:r>
              <a:rPr lang="en-US" i="1" dirty="0" err="1" smtClean="0"/>
              <a:t>duele</a:t>
            </a:r>
            <a:r>
              <a:rPr lang="en-US" dirty="0" smtClean="0"/>
              <a:t> la </a:t>
            </a:r>
            <a:r>
              <a:rPr lang="en-US" dirty="0" err="1" smtClean="0"/>
              <a:t>cabeza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i="1" dirty="0" smtClean="0"/>
              <a:t>Me </a:t>
            </a:r>
            <a:r>
              <a:rPr lang="en-US" i="1" dirty="0" err="1" smtClean="0"/>
              <a:t>duele</a:t>
            </a:r>
            <a:r>
              <a:rPr lang="en-US" dirty="0" smtClean="0"/>
              <a:t> el </a:t>
            </a:r>
            <a:r>
              <a:rPr lang="en-US" dirty="0" err="1" smtClean="0"/>
              <a:t>estómago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Estoy</a:t>
            </a:r>
            <a:r>
              <a:rPr lang="en-US" dirty="0" smtClean="0"/>
              <a:t> </a:t>
            </a:r>
            <a:r>
              <a:rPr lang="en-US" i="1" dirty="0" err="1" smtClean="0"/>
              <a:t>melancólico</a:t>
            </a:r>
            <a:r>
              <a:rPr lang="en-US" i="1" dirty="0" smtClean="0"/>
              <a:t>.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enfermo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que </a:t>
            </a:r>
            <a:r>
              <a:rPr lang="en-US" i="1" dirty="0" err="1" smtClean="0"/>
              <a:t>pasar</a:t>
            </a:r>
            <a:r>
              <a:rPr lang="en-US" i="1" dirty="0" smtClean="0"/>
              <a:t> mucho </a:t>
            </a:r>
            <a:r>
              <a:rPr lang="en-US" i="1" dirty="0" err="1" smtClean="0"/>
              <a:t>tiempo</a:t>
            </a:r>
            <a:r>
              <a:rPr lang="en-US" i="1" dirty="0" smtClean="0"/>
              <a:t> </a:t>
            </a:r>
            <a:r>
              <a:rPr lang="en-US" i="1" dirty="0" err="1" smtClean="0"/>
              <a:t>en</a:t>
            </a:r>
            <a:r>
              <a:rPr lang="en-US" i="1" dirty="0" smtClean="0"/>
              <a:t> </a:t>
            </a:r>
            <a:r>
              <a:rPr lang="en-US" i="1" dirty="0" err="1" smtClean="0"/>
              <a:t>cama</a:t>
            </a:r>
            <a:r>
              <a:rPr lang="en-US" i="1" dirty="0" smtClean="0"/>
              <a:t>.</a:t>
            </a:r>
            <a:endParaRPr lang="en-US" dirty="0"/>
          </a:p>
        </p:txBody>
      </p:sp>
      <p:sp>
        <p:nvSpPr>
          <p:cNvPr id="4" name="Text Box 21"/>
          <p:cNvSpPr txBox="1">
            <a:spLocks noChangeArrowheads="1"/>
          </p:cNvSpPr>
          <p:nvPr/>
        </p:nvSpPr>
        <p:spPr bwMode="auto">
          <a:xfrm>
            <a:off x="1219200" y="2133600"/>
            <a:ext cx="2139175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3200" dirty="0" err="1" smtClean="0">
                <a:solidFill>
                  <a:srgbClr val="0000FF"/>
                </a:solidFill>
              </a:rPr>
              <a:t>resfriado</a:t>
            </a:r>
            <a:r>
              <a:rPr lang="en-US" altLang="en-US" sz="3200" dirty="0" smtClean="0">
                <a:solidFill>
                  <a:srgbClr val="0000FF"/>
                </a:solidFill>
              </a:rPr>
              <a:t>     </a:t>
            </a:r>
            <a:endParaRPr lang="en-US" altLang="en-US" sz="3200" i="1" dirty="0">
              <a:solidFill>
                <a:srgbClr val="0000FF"/>
              </a:solidFill>
            </a:endParaRPr>
          </a:p>
        </p:txBody>
      </p:sp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990600" y="2667000"/>
            <a:ext cx="1923091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3200" dirty="0" err="1">
                <a:solidFill>
                  <a:srgbClr val="0000FF"/>
                </a:solidFill>
              </a:rPr>
              <a:t>t</a:t>
            </a:r>
            <a:r>
              <a:rPr lang="en-US" altLang="en-US" sz="3200" dirty="0" err="1" smtClean="0">
                <a:solidFill>
                  <a:srgbClr val="0000FF"/>
                </a:solidFill>
              </a:rPr>
              <a:t>iene</a:t>
            </a:r>
            <a:r>
              <a:rPr lang="en-US" altLang="en-US" sz="3200" dirty="0" smtClean="0">
                <a:solidFill>
                  <a:srgbClr val="0000FF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00FF"/>
                </a:solidFill>
              </a:rPr>
              <a:t>tos</a:t>
            </a:r>
            <a:r>
              <a:rPr lang="en-US" altLang="en-US" sz="3200" dirty="0" smtClean="0">
                <a:solidFill>
                  <a:srgbClr val="0000FF"/>
                </a:solidFill>
              </a:rPr>
              <a:t>   </a:t>
            </a:r>
            <a:endParaRPr lang="en-US" altLang="en-US" sz="3200" i="1" dirty="0">
              <a:solidFill>
                <a:srgbClr val="0000FF"/>
              </a:solidFill>
            </a:endParaRPr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1568703" y="3225225"/>
            <a:ext cx="3024611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3200" dirty="0" err="1">
                <a:solidFill>
                  <a:srgbClr val="0000FF"/>
                </a:solidFill>
              </a:rPr>
              <a:t>f</a:t>
            </a:r>
            <a:r>
              <a:rPr lang="en-US" altLang="en-US" sz="3200" dirty="0" err="1" smtClean="0">
                <a:solidFill>
                  <a:srgbClr val="0000FF"/>
                </a:solidFill>
              </a:rPr>
              <a:t>iebre</a:t>
            </a:r>
            <a:r>
              <a:rPr lang="en-US" altLang="en-US" sz="3200" dirty="0" smtClean="0">
                <a:solidFill>
                  <a:srgbClr val="0000FF"/>
                </a:solidFill>
              </a:rPr>
              <a:t>                    </a:t>
            </a:r>
            <a:endParaRPr lang="en-US" altLang="en-US" sz="3200" i="1" dirty="0">
              <a:solidFill>
                <a:srgbClr val="0000FF"/>
              </a:solidFill>
            </a:endParaRPr>
          </a:p>
        </p:txBody>
      </p:sp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533400" y="3834825"/>
            <a:ext cx="4000775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3200" dirty="0" err="1" smtClean="0">
                <a:solidFill>
                  <a:srgbClr val="0000FF"/>
                </a:solidFill>
              </a:rPr>
              <a:t>Tengo</a:t>
            </a:r>
            <a:r>
              <a:rPr lang="en-US" altLang="en-US" sz="3200" dirty="0" smtClean="0">
                <a:solidFill>
                  <a:srgbClr val="0000FF"/>
                </a:solidFill>
              </a:rPr>
              <a:t> dolor de </a:t>
            </a:r>
            <a:r>
              <a:rPr lang="en-US" altLang="en-US" sz="3200" dirty="0" err="1" smtClean="0"/>
              <a:t>cabeza</a:t>
            </a:r>
            <a:r>
              <a:rPr lang="en-US" altLang="en-US" sz="3200" dirty="0" smtClean="0"/>
              <a:t>.</a:t>
            </a:r>
            <a:endParaRPr lang="en-US" altLang="en-US" sz="3200" i="1" dirty="0">
              <a:solidFill>
                <a:srgbClr val="0000FF"/>
              </a:solidFill>
            </a:endParaRP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533400" y="4368225"/>
            <a:ext cx="4508478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3200" dirty="0" err="1" smtClean="0">
                <a:solidFill>
                  <a:srgbClr val="0000FF"/>
                </a:solidFill>
              </a:rPr>
              <a:t>Tengo</a:t>
            </a:r>
            <a:r>
              <a:rPr lang="en-US" altLang="en-US" sz="3200" dirty="0" smtClean="0">
                <a:solidFill>
                  <a:srgbClr val="0000FF"/>
                </a:solidFill>
              </a:rPr>
              <a:t> dolor de </a:t>
            </a:r>
            <a:r>
              <a:rPr lang="en-US" altLang="en-US" sz="3200" dirty="0" err="1" smtClean="0"/>
              <a:t>estomago</a:t>
            </a:r>
            <a:r>
              <a:rPr lang="en-US" altLang="en-US" sz="3200" dirty="0" smtClean="0"/>
              <a:t>.</a:t>
            </a:r>
            <a:endParaRPr lang="en-US" altLang="en-US" sz="3200" i="1" dirty="0">
              <a:solidFill>
                <a:srgbClr val="0000FF"/>
              </a:solidFill>
            </a:endParaRPr>
          </a:p>
        </p:txBody>
      </p: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1447800" y="4901625"/>
            <a:ext cx="4893263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3200" dirty="0" smtClean="0">
                <a:solidFill>
                  <a:srgbClr val="0000FF"/>
                </a:solidFill>
              </a:rPr>
              <a:t>triste/ </a:t>
            </a:r>
            <a:r>
              <a:rPr lang="en-US" altLang="en-US" sz="3200" dirty="0" err="1" smtClean="0">
                <a:solidFill>
                  <a:srgbClr val="0000FF"/>
                </a:solidFill>
              </a:rPr>
              <a:t>deprimido</a:t>
            </a:r>
            <a:r>
              <a:rPr lang="en-US" altLang="en-US" sz="3200" dirty="0" smtClean="0">
                <a:solidFill>
                  <a:srgbClr val="0000FF"/>
                </a:solidFill>
              </a:rPr>
              <a:t>                    </a:t>
            </a:r>
            <a:endParaRPr lang="en-US" altLang="en-US" sz="3200" i="1" dirty="0">
              <a:solidFill>
                <a:srgbClr val="0000FF"/>
              </a:solidFill>
            </a:endParaRPr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3908286" y="5410200"/>
            <a:ext cx="4806700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altLang="en-US" sz="3200" dirty="0" err="1">
                <a:solidFill>
                  <a:srgbClr val="0000FF"/>
                </a:solidFill>
              </a:rPr>
              <a:t>g</a:t>
            </a:r>
            <a:r>
              <a:rPr lang="en-US" altLang="en-US" sz="3200" dirty="0" err="1" smtClean="0">
                <a:solidFill>
                  <a:srgbClr val="0000FF"/>
                </a:solidFill>
              </a:rPr>
              <a:t>uardar</a:t>
            </a:r>
            <a:r>
              <a:rPr lang="en-US" altLang="en-US" sz="3200" dirty="0" smtClean="0">
                <a:solidFill>
                  <a:srgbClr val="0000FF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00FF"/>
                </a:solidFill>
              </a:rPr>
              <a:t>cama</a:t>
            </a:r>
            <a:r>
              <a:rPr lang="en-US" altLang="en-US" sz="3200" dirty="0" smtClean="0">
                <a:solidFill>
                  <a:srgbClr val="0000FF"/>
                </a:solidFill>
              </a:rPr>
              <a:t>.                        </a:t>
            </a:r>
            <a:endParaRPr lang="en-US" altLang="en-US" sz="32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089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991600" cy="5791200"/>
          </a:xfrm>
        </p:spPr>
        <p:txBody>
          <a:bodyPr>
            <a:normAutofit/>
          </a:bodyPr>
          <a:lstStyle/>
          <a:p>
            <a:r>
              <a:rPr lang="es-ES_tradnl" dirty="0" err="1" smtClean="0"/>
              <a:t>Choose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correct</a:t>
            </a:r>
            <a:r>
              <a:rPr lang="es-ES_tradnl" dirty="0" smtClean="0"/>
              <a:t> </a:t>
            </a:r>
            <a:r>
              <a:rPr lang="es-ES_tradnl" dirty="0" err="1" smtClean="0"/>
              <a:t>completion</a:t>
            </a:r>
            <a:r>
              <a:rPr lang="es-ES_tradnl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Ella ______ muy inteligente.        </a:t>
            </a:r>
            <a:r>
              <a:rPr lang="es-ES_tradnl" dirty="0" smtClean="0">
                <a:solidFill>
                  <a:srgbClr val="FF0000"/>
                </a:solidFill>
              </a:rPr>
              <a:t>a. </a:t>
            </a:r>
            <a:r>
              <a:rPr lang="es-ES_tradnl" dirty="0" smtClean="0"/>
              <a:t>es	</a:t>
            </a:r>
            <a:r>
              <a:rPr lang="es-ES_tradnl" dirty="0" smtClean="0">
                <a:solidFill>
                  <a:srgbClr val="FF0000"/>
                </a:solidFill>
              </a:rPr>
              <a:t>b.</a:t>
            </a:r>
            <a:r>
              <a:rPr lang="es-ES_tradnl" dirty="0" smtClean="0"/>
              <a:t> est</a:t>
            </a:r>
            <a:r>
              <a:rPr lang="es-ES_tradnl" dirty="0" smtClean="0"/>
              <a:t>á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Nuestra casa ______ grande.	     </a:t>
            </a:r>
            <a:r>
              <a:rPr lang="es-ES_tradnl" dirty="0" smtClean="0">
                <a:solidFill>
                  <a:srgbClr val="FF0000"/>
                </a:solidFill>
              </a:rPr>
              <a:t>a. </a:t>
            </a:r>
            <a:r>
              <a:rPr lang="es-ES_tradnl" dirty="0" smtClean="0"/>
              <a:t>es	</a:t>
            </a:r>
            <a:r>
              <a:rPr lang="es-ES_tradnl" dirty="0" smtClean="0">
                <a:solidFill>
                  <a:srgbClr val="FF0000"/>
                </a:solidFill>
              </a:rPr>
              <a:t>b.</a:t>
            </a:r>
            <a:r>
              <a:rPr lang="es-ES_tradnl" dirty="0" smtClean="0"/>
              <a:t> est</a:t>
            </a:r>
            <a:r>
              <a:rPr lang="es-ES_tradnl" dirty="0" smtClean="0"/>
              <a:t>á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err="1" smtClean="0"/>
              <a:t>Angel</a:t>
            </a:r>
            <a:r>
              <a:rPr lang="es-ES_tradnl" dirty="0" smtClean="0"/>
              <a:t> _____ muy enfermo.</a:t>
            </a:r>
            <a:r>
              <a:rPr lang="es-ES_tradnl" dirty="0">
                <a:solidFill>
                  <a:srgbClr val="FF0000"/>
                </a:solidFill>
              </a:rPr>
              <a:t> </a:t>
            </a:r>
            <a:r>
              <a:rPr lang="es-ES_tradnl" dirty="0" smtClean="0">
                <a:solidFill>
                  <a:srgbClr val="FF0000"/>
                </a:solidFill>
              </a:rPr>
              <a:t>	     a</a:t>
            </a:r>
            <a:r>
              <a:rPr lang="es-ES_tradnl" dirty="0">
                <a:solidFill>
                  <a:srgbClr val="FF0000"/>
                </a:solidFill>
              </a:rPr>
              <a:t>. </a:t>
            </a:r>
            <a:r>
              <a:rPr lang="es-ES_tradnl" dirty="0"/>
              <a:t>es	</a:t>
            </a:r>
            <a:r>
              <a:rPr lang="es-ES_tradnl" dirty="0">
                <a:solidFill>
                  <a:srgbClr val="FF0000"/>
                </a:solidFill>
              </a:rPr>
              <a:t>b.</a:t>
            </a:r>
            <a:r>
              <a:rPr lang="es-ES_tradnl" dirty="0"/>
              <a:t> </a:t>
            </a:r>
            <a:r>
              <a:rPr lang="es-ES_tradnl" dirty="0" smtClean="0"/>
              <a:t>está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Martin ______ rubio.</a:t>
            </a:r>
            <a:r>
              <a:rPr lang="es-ES_tradnl" dirty="0">
                <a:solidFill>
                  <a:srgbClr val="FF0000"/>
                </a:solidFill>
              </a:rPr>
              <a:t> </a:t>
            </a:r>
            <a:r>
              <a:rPr lang="es-ES_tradnl" dirty="0" smtClean="0">
                <a:solidFill>
                  <a:srgbClr val="FF0000"/>
                </a:solidFill>
              </a:rPr>
              <a:t>	               a</a:t>
            </a:r>
            <a:r>
              <a:rPr lang="es-ES_tradnl" dirty="0">
                <a:solidFill>
                  <a:srgbClr val="FF0000"/>
                </a:solidFill>
              </a:rPr>
              <a:t>. </a:t>
            </a:r>
            <a:r>
              <a:rPr lang="es-ES_tradnl" dirty="0"/>
              <a:t>es	</a:t>
            </a:r>
            <a:r>
              <a:rPr lang="es-ES_tradnl" dirty="0">
                <a:solidFill>
                  <a:srgbClr val="FF0000"/>
                </a:solidFill>
              </a:rPr>
              <a:t>b.</a:t>
            </a:r>
            <a:r>
              <a:rPr lang="es-ES_tradnl" dirty="0"/>
              <a:t> </a:t>
            </a:r>
            <a:r>
              <a:rPr lang="es-ES_tradnl" dirty="0" smtClean="0"/>
              <a:t>est</a:t>
            </a:r>
            <a:r>
              <a:rPr lang="es-ES_tradnl" dirty="0" smtClean="0"/>
              <a:t>á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Julia ______ nerviosa porque tiene un examen.</a:t>
            </a:r>
          </a:p>
          <a:p>
            <a:pPr marL="400050" lvl="1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			a. </a:t>
            </a:r>
            <a:r>
              <a:rPr lang="es-ES_tradnl" dirty="0" smtClean="0"/>
              <a:t>es		</a:t>
            </a:r>
            <a:r>
              <a:rPr lang="es-ES_tradnl" dirty="0" smtClean="0">
                <a:solidFill>
                  <a:srgbClr val="FF0000"/>
                </a:solidFill>
              </a:rPr>
              <a:t>b.</a:t>
            </a:r>
            <a:r>
              <a:rPr lang="es-ES_tradnl" dirty="0" smtClean="0"/>
              <a:t> est</a:t>
            </a:r>
            <a:r>
              <a:rPr lang="es-ES_tradnl" dirty="0" smtClean="0"/>
              <a:t>á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_______ hoy? ¿bien?</a:t>
            </a:r>
            <a:r>
              <a:rPr lang="es-ES_tradnl" dirty="0">
                <a:solidFill>
                  <a:srgbClr val="FF0000"/>
                </a:solidFill>
              </a:rPr>
              <a:t> </a:t>
            </a:r>
            <a:r>
              <a:rPr lang="es-ES_tradnl" dirty="0" smtClean="0">
                <a:solidFill>
                  <a:srgbClr val="FF0000"/>
                </a:solidFill>
              </a:rPr>
              <a:t>	     a</a:t>
            </a:r>
            <a:r>
              <a:rPr lang="es-ES_tradnl" dirty="0">
                <a:solidFill>
                  <a:srgbClr val="FF0000"/>
                </a:solidFill>
              </a:rPr>
              <a:t>. </a:t>
            </a:r>
            <a:r>
              <a:rPr lang="es-ES_tradnl" dirty="0" smtClean="0"/>
              <a:t>eres</a:t>
            </a:r>
            <a:r>
              <a:rPr lang="es-ES_tradnl" dirty="0"/>
              <a:t>	</a:t>
            </a:r>
            <a:r>
              <a:rPr lang="es-ES_tradnl" dirty="0">
                <a:solidFill>
                  <a:srgbClr val="FF0000"/>
                </a:solidFill>
              </a:rPr>
              <a:t>b.</a:t>
            </a:r>
            <a:r>
              <a:rPr lang="es-ES_tradnl" dirty="0"/>
              <a:t> </a:t>
            </a:r>
            <a:r>
              <a:rPr lang="es-ES_tradnl" dirty="0" smtClean="0"/>
              <a:t>est</a:t>
            </a:r>
            <a:r>
              <a:rPr lang="es-ES_tradnl" dirty="0" smtClean="0"/>
              <a:t>ás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Yo ______ muy cansado.</a:t>
            </a:r>
            <a:r>
              <a:rPr lang="es-ES_tradnl" dirty="0">
                <a:solidFill>
                  <a:srgbClr val="FF0000"/>
                </a:solidFill>
              </a:rPr>
              <a:t> </a:t>
            </a:r>
            <a:r>
              <a:rPr lang="es-ES_tradnl" dirty="0" smtClean="0">
                <a:solidFill>
                  <a:srgbClr val="FF0000"/>
                </a:solidFill>
              </a:rPr>
              <a:t>              a</a:t>
            </a:r>
            <a:r>
              <a:rPr lang="es-ES_tradnl" dirty="0">
                <a:solidFill>
                  <a:srgbClr val="FF0000"/>
                </a:solidFill>
              </a:rPr>
              <a:t>. </a:t>
            </a:r>
            <a:r>
              <a:rPr lang="es-ES_tradnl" dirty="0" smtClean="0"/>
              <a:t>soy</a:t>
            </a:r>
            <a:r>
              <a:rPr lang="es-ES_tradnl" dirty="0"/>
              <a:t>	</a:t>
            </a:r>
            <a:r>
              <a:rPr lang="es-ES_tradnl" dirty="0">
                <a:solidFill>
                  <a:srgbClr val="FF0000"/>
                </a:solidFill>
              </a:rPr>
              <a:t>b.</a:t>
            </a:r>
            <a:r>
              <a:rPr lang="es-ES_tradnl" dirty="0"/>
              <a:t> </a:t>
            </a:r>
            <a:r>
              <a:rPr lang="es-ES_tradnl" dirty="0" smtClean="0"/>
              <a:t>estoy</a:t>
            </a: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edificios _____ muy altos.</a:t>
            </a:r>
            <a:r>
              <a:rPr lang="es-ES_tradnl" dirty="0">
                <a:solidFill>
                  <a:srgbClr val="FF0000"/>
                </a:solidFill>
              </a:rPr>
              <a:t> </a:t>
            </a:r>
            <a:r>
              <a:rPr lang="es-ES_tradnl" dirty="0" smtClean="0">
                <a:solidFill>
                  <a:srgbClr val="FF0000"/>
                </a:solidFill>
              </a:rPr>
              <a:t>     a</a:t>
            </a:r>
            <a:r>
              <a:rPr lang="es-ES_tradnl" dirty="0">
                <a:solidFill>
                  <a:srgbClr val="FF0000"/>
                </a:solidFill>
              </a:rPr>
              <a:t>. </a:t>
            </a:r>
            <a:r>
              <a:rPr lang="es-ES_tradnl" dirty="0" smtClean="0"/>
              <a:t>son</a:t>
            </a:r>
            <a:r>
              <a:rPr lang="es-ES_tradnl" dirty="0"/>
              <a:t>	</a:t>
            </a:r>
            <a:r>
              <a:rPr lang="es-ES_tradnl" dirty="0">
                <a:solidFill>
                  <a:srgbClr val="FF0000"/>
                </a:solidFill>
              </a:rPr>
              <a:t>b.</a:t>
            </a:r>
            <a:r>
              <a:rPr lang="es-ES_tradnl" dirty="0"/>
              <a:t> </a:t>
            </a:r>
            <a:r>
              <a:rPr lang="es-ES_tradnl" dirty="0" smtClean="0"/>
              <a:t>est</a:t>
            </a:r>
            <a:r>
              <a:rPr lang="es-ES_tradnl" dirty="0" smtClean="0"/>
              <a:t>án</a:t>
            </a:r>
            <a:endParaRPr lang="es-ES_tradnl" dirty="0" smtClean="0"/>
          </a:p>
        </p:txBody>
      </p:sp>
      <p:sp>
        <p:nvSpPr>
          <p:cNvPr id="4" name="Oval 3"/>
          <p:cNvSpPr/>
          <p:nvPr/>
        </p:nvSpPr>
        <p:spPr>
          <a:xfrm>
            <a:off x="6019800" y="1447800"/>
            <a:ext cx="1066800" cy="4572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6096000" y="2057400"/>
            <a:ext cx="1066800" cy="4572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7467600" y="2514600"/>
            <a:ext cx="1295400" cy="6096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096000" y="3200400"/>
            <a:ext cx="1066800" cy="4572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724400" y="4191000"/>
            <a:ext cx="1295400" cy="6096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467600" y="4800600"/>
            <a:ext cx="1447800" cy="6096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7467600" y="5410200"/>
            <a:ext cx="1447800" cy="6096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096000" y="5943600"/>
            <a:ext cx="1295400" cy="6096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474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Los pronombres </a:t>
            </a:r>
            <a:r>
              <a:rPr lang="en-US" altLang="en-US" sz="4000" b="1">
                <a:solidFill>
                  <a:srgbClr val="FF0000"/>
                </a:solidFill>
              </a:rPr>
              <a:t>me, te, nos</a:t>
            </a:r>
            <a:r>
              <a:rPr lang="en-US" altLang="en-US" sz="4000">
                <a:solidFill>
                  <a:srgbClr val="FF0000"/>
                </a:solidFill>
              </a:rPr>
              <a:t/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>
                <a:solidFill>
                  <a:schemeClr val="accent2"/>
                </a:solidFill>
              </a:rPr>
              <a:t>(telling what happens to whom)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/>
              <a:t>We already learned the </a:t>
            </a:r>
            <a:r>
              <a:rPr lang="en-US" altLang="en-US" dirty="0" smtClean="0"/>
              <a:t>indirect object pronouns </a:t>
            </a:r>
            <a:r>
              <a:rPr lang="en-US" altLang="en-US" b="1" dirty="0"/>
              <a:t>me, </a:t>
            </a:r>
            <a:r>
              <a:rPr lang="en-US" altLang="en-US" b="1" dirty="0" err="1"/>
              <a:t>te</a:t>
            </a:r>
            <a:r>
              <a:rPr lang="en-US" altLang="en-US" b="1" dirty="0"/>
              <a:t> </a:t>
            </a:r>
            <a:r>
              <a:rPr lang="es-ES_tradnl" altLang="en-US" dirty="0"/>
              <a:t>and </a:t>
            </a:r>
            <a:r>
              <a:rPr lang="es-ES_tradnl" altLang="en-US" b="1" dirty="0"/>
              <a:t>nos</a:t>
            </a:r>
            <a:r>
              <a:rPr lang="es-ES_tradnl" altLang="en-US" dirty="0"/>
              <a:t>. Do </a:t>
            </a:r>
            <a:r>
              <a:rPr lang="es-ES_tradnl" altLang="en-US" dirty="0" err="1"/>
              <a:t>you</a:t>
            </a:r>
            <a:r>
              <a:rPr lang="es-ES_tradnl" altLang="en-US" dirty="0"/>
              <a:t> </a:t>
            </a:r>
            <a:r>
              <a:rPr lang="es-ES_tradnl" altLang="en-US" dirty="0" err="1"/>
              <a:t>remember</a:t>
            </a:r>
            <a:r>
              <a:rPr lang="es-ES_tradnl" altLang="en-US" dirty="0"/>
              <a:t>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what</a:t>
            </a:r>
            <a:r>
              <a:rPr lang="es-ES_tradnl" altLang="en-US" dirty="0"/>
              <a:t> </a:t>
            </a:r>
            <a:r>
              <a:rPr lang="es-ES_tradnl" altLang="en-US" dirty="0" err="1"/>
              <a:t>verbs</a:t>
            </a:r>
            <a:r>
              <a:rPr lang="es-ES_tradnl" altLang="en-US" dirty="0"/>
              <a:t> and/</a:t>
            </a:r>
            <a:r>
              <a:rPr lang="es-ES_tradnl" altLang="en-US" dirty="0" err="1"/>
              <a:t>or</a:t>
            </a:r>
            <a:r>
              <a:rPr lang="es-ES_tradnl" altLang="en-US" dirty="0"/>
              <a:t> </a:t>
            </a:r>
            <a:r>
              <a:rPr lang="es-ES_tradnl" altLang="en-US" dirty="0" err="1"/>
              <a:t>expressions</a:t>
            </a:r>
            <a:r>
              <a:rPr lang="es-ES_tradnl" altLang="en-US" dirty="0"/>
              <a:t>?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dirty="0"/>
              <a:t>Interesar</a:t>
            </a:r>
          </a:p>
          <a:p>
            <a:pPr marL="609600" indent="-609600" algn="ctr">
              <a:lnSpc>
                <a:spcPct val="90000"/>
              </a:lnSpc>
              <a:buFontTx/>
              <a:buChar char="-"/>
            </a:pPr>
            <a:r>
              <a:rPr lang="es-ES_tradnl" altLang="en-US" dirty="0">
                <a:solidFill>
                  <a:srgbClr val="008000"/>
                </a:solidFill>
              </a:rPr>
              <a:t>Me interesa el arte.</a:t>
            </a:r>
          </a:p>
          <a:p>
            <a:pPr marL="609600" indent="-609600" algn="ctr">
              <a:lnSpc>
                <a:spcPct val="90000"/>
              </a:lnSpc>
              <a:buFontTx/>
              <a:buChar char="-"/>
            </a:pPr>
            <a:r>
              <a:rPr lang="es-ES_tradnl" altLang="en-US" dirty="0">
                <a:solidFill>
                  <a:srgbClr val="008000"/>
                </a:solidFill>
              </a:rPr>
              <a:t>¿te interesan las matemáticas?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dirty="0"/>
              <a:t>Aburrir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CC00CC"/>
                </a:solidFill>
              </a:rPr>
              <a:t>-La clase de historia nos aburre.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CC00CC"/>
                </a:solidFill>
              </a:rPr>
              <a:t>-Me aburre el béisbol en la televisión.</a:t>
            </a:r>
          </a:p>
        </p:txBody>
      </p:sp>
    </p:spTree>
    <p:extLst>
      <p:ext uri="{BB962C8B-B14F-4D97-AF65-F5344CB8AC3E}">
        <p14:creationId xmlns:p14="http://schemas.microsoft.com/office/powerpoint/2010/main" val="23828272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04800"/>
            <a:ext cx="9144000" cy="6553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 startAt="2"/>
            </a:pPr>
            <a:r>
              <a:rPr lang="en-US" altLang="en-US" sz="2800" b="1" dirty="0"/>
              <a:t>Me, </a:t>
            </a:r>
            <a:r>
              <a:rPr lang="en-US" altLang="en-US" sz="2800" b="1" dirty="0" err="1"/>
              <a:t>te</a:t>
            </a:r>
            <a:r>
              <a:rPr lang="en-US" altLang="en-US" sz="2800" dirty="0"/>
              <a:t> and </a:t>
            </a:r>
            <a:r>
              <a:rPr lang="en-US" altLang="en-US" sz="2800" b="1" dirty="0" err="1"/>
              <a:t>nos</a:t>
            </a:r>
            <a:r>
              <a:rPr lang="en-US" altLang="en-US" sz="2800" dirty="0"/>
              <a:t> are called </a:t>
            </a:r>
            <a:r>
              <a:rPr lang="en-US" altLang="en-US" sz="2800" b="1" dirty="0"/>
              <a:t>“object pronouns” </a:t>
            </a:r>
            <a:r>
              <a:rPr lang="en-US" altLang="en-US" sz="2800" dirty="0"/>
              <a:t>The object pronoun is placed right </a:t>
            </a:r>
            <a:r>
              <a:rPr lang="en-US" altLang="en-US" sz="2800" u="sng" dirty="0"/>
              <a:t>before</a:t>
            </a:r>
            <a:r>
              <a:rPr lang="en-US" altLang="en-US" sz="2800" dirty="0"/>
              <a:t> the verb.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i="1" dirty="0" err="1"/>
              <a:t>Por</a:t>
            </a:r>
            <a:r>
              <a:rPr lang="en-US" altLang="en-US" sz="2800" i="1" dirty="0"/>
              <a:t> </a:t>
            </a:r>
            <a:r>
              <a:rPr lang="en-US" altLang="en-US" sz="2800" i="1" dirty="0" err="1"/>
              <a:t>ejemplo</a:t>
            </a:r>
            <a:r>
              <a:rPr lang="en-US" altLang="en-US" sz="2800" i="1" dirty="0"/>
              <a:t>: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0000FF"/>
                </a:solidFill>
              </a:rPr>
              <a:t>a</a:t>
            </a:r>
            <a:r>
              <a:rPr lang="es-ES_tradnl" altLang="en-US" sz="2800" i="1" dirty="0" smtClean="0">
                <a:solidFill>
                  <a:srgbClr val="0000FF"/>
                </a:solidFill>
              </a:rPr>
              <a:t>-</a:t>
            </a:r>
            <a:r>
              <a:rPr lang="es-ES_tradnl" altLang="en-US" sz="2800" dirty="0" smtClean="0">
                <a:solidFill>
                  <a:srgbClr val="0000FF"/>
                </a:solidFill>
              </a:rPr>
              <a:t>El enfermero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me </a:t>
            </a:r>
            <a:r>
              <a:rPr lang="es-ES_tradnl" altLang="en-US" sz="2800" dirty="0" smtClean="0">
                <a:solidFill>
                  <a:srgbClr val="0000FF"/>
                </a:solidFill>
              </a:rPr>
              <a:t>llama al consultorio.</a:t>
            </a:r>
            <a:endParaRPr lang="es-ES_tradnl" altLang="en-US" sz="2800" dirty="0">
              <a:solidFill>
                <a:srgbClr val="0000FF"/>
              </a:solidFill>
            </a:endParaRP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0000FF"/>
                </a:solidFill>
              </a:rPr>
              <a:t>b-El medico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te</a:t>
            </a:r>
            <a:r>
              <a:rPr lang="es-ES_tradnl" altLang="en-US" sz="2800" dirty="0" smtClean="0">
                <a:solidFill>
                  <a:srgbClr val="0000FF"/>
                </a:solidFill>
              </a:rPr>
              <a:t> receta unos </a:t>
            </a:r>
            <a:r>
              <a:rPr lang="es-ES_tradnl" altLang="en-US" sz="2800" dirty="0" err="1" smtClean="0">
                <a:solidFill>
                  <a:srgbClr val="0000FF"/>
                </a:solidFill>
              </a:rPr>
              <a:t>antibioticos</a:t>
            </a:r>
            <a:r>
              <a:rPr lang="es-ES_tradnl" altLang="en-US" sz="2800" dirty="0" smtClean="0">
                <a:solidFill>
                  <a:srgbClr val="0000FF"/>
                </a:solidFill>
              </a:rPr>
              <a:t>.</a:t>
            </a:r>
            <a:endParaRPr lang="es-ES_tradnl" altLang="en-US" sz="2800" dirty="0">
              <a:solidFill>
                <a:srgbClr val="0000FF"/>
              </a:solidFill>
            </a:endParaRP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0000FF"/>
                </a:solidFill>
              </a:rPr>
              <a:t>c-La </a:t>
            </a:r>
            <a:r>
              <a:rPr lang="es-ES_tradnl" altLang="en-US" sz="2800" dirty="0" err="1" smtClean="0">
                <a:solidFill>
                  <a:srgbClr val="0000FF"/>
                </a:solidFill>
              </a:rPr>
              <a:t>farmaceutica</a:t>
            </a:r>
            <a:r>
              <a:rPr lang="es-ES_tradnl" altLang="en-US" sz="2800" dirty="0" smtClean="0">
                <a:solidFill>
                  <a:srgbClr val="0000FF"/>
                </a:solidFill>
              </a:rPr>
              <a:t> </a:t>
            </a:r>
            <a:r>
              <a:rPr lang="es-ES_tradnl" altLang="en-US" sz="2800" b="1" dirty="0">
                <a:solidFill>
                  <a:srgbClr val="0000FF"/>
                </a:solidFill>
              </a:rPr>
              <a:t>nos</a:t>
            </a:r>
            <a:r>
              <a:rPr lang="es-ES_tradnl" altLang="en-US" sz="2800" dirty="0">
                <a:solidFill>
                  <a:srgbClr val="0000FF"/>
                </a:solidFill>
              </a:rPr>
              <a:t> </a:t>
            </a:r>
            <a:r>
              <a:rPr lang="es-ES_tradnl" altLang="en-US" sz="2800" dirty="0" smtClean="0">
                <a:solidFill>
                  <a:srgbClr val="0000FF"/>
                </a:solidFill>
              </a:rPr>
              <a:t>vende los medicamentos.</a:t>
            </a:r>
            <a:endParaRPr lang="es-ES_tradnl" altLang="en-US" sz="2800" dirty="0">
              <a:solidFill>
                <a:srgbClr val="0000FF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dirty="0"/>
              <a:t>The object pronouns tell us who is receiving the action of the verb. So…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dirty="0">
                <a:solidFill>
                  <a:srgbClr val="FF3300"/>
                </a:solidFill>
              </a:rPr>
              <a:t>a-The </a:t>
            </a:r>
            <a:r>
              <a:rPr lang="en-US" altLang="en-US" sz="2800" dirty="0" smtClean="0">
                <a:solidFill>
                  <a:srgbClr val="FF3300"/>
                </a:solidFill>
              </a:rPr>
              <a:t>nurse call </a:t>
            </a:r>
            <a:r>
              <a:rPr lang="en-US" altLang="en-US" sz="2800" b="1" dirty="0" smtClean="0">
                <a:solidFill>
                  <a:srgbClr val="FF3300"/>
                </a:solidFill>
              </a:rPr>
              <a:t>me</a:t>
            </a:r>
            <a:r>
              <a:rPr lang="en-US" altLang="en-US" sz="2800" dirty="0" smtClean="0">
                <a:solidFill>
                  <a:srgbClr val="FF3300"/>
                </a:solidFill>
              </a:rPr>
              <a:t> to the doctors office</a:t>
            </a:r>
            <a:r>
              <a:rPr lang="en-US" altLang="en-US" sz="2800" b="1" dirty="0" smtClean="0">
                <a:solidFill>
                  <a:srgbClr val="FF3300"/>
                </a:solidFill>
              </a:rPr>
              <a:t>.</a:t>
            </a:r>
            <a:endParaRPr lang="en-US" altLang="en-US" sz="2800" dirty="0">
              <a:solidFill>
                <a:srgbClr val="FF330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dirty="0">
                <a:solidFill>
                  <a:srgbClr val="FF3300"/>
                </a:solidFill>
              </a:rPr>
              <a:t>b-The </a:t>
            </a:r>
            <a:r>
              <a:rPr lang="en-US" altLang="en-US" sz="2800" dirty="0" smtClean="0">
                <a:solidFill>
                  <a:srgbClr val="FF3300"/>
                </a:solidFill>
              </a:rPr>
              <a:t>doctor prescribes </a:t>
            </a:r>
            <a:r>
              <a:rPr lang="en-US" altLang="en-US" sz="2800" b="1" dirty="0" smtClean="0">
                <a:solidFill>
                  <a:srgbClr val="FF3300"/>
                </a:solidFill>
              </a:rPr>
              <a:t>you</a:t>
            </a:r>
            <a:r>
              <a:rPr lang="en-US" altLang="en-US" sz="2800" dirty="0" smtClean="0">
                <a:solidFill>
                  <a:srgbClr val="FF3300"/>
                </a:solidFill>
              </a:rPr>
              <a:t> some antibiotics.</a:t>
            </a:r>
            <a:endParaRPr lang="en-US" altLang="en-US" sz="2800" dirty="0">
              <a:solidFill>
                <a:srgbClr val="FF330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dirty="0">
                <a:solidFill>
                  <a:srgbClr val="FF3300"/>
                </a:solidFill>
              </a:rPr>
              <a:t>c-The </a:t>
            </a:r>
            <a:r>
              <a:rPr lang="en-US" altLang="en-US" sz="2800" dirty="0" smtClean="0">
                <a:solidFill>
                  <a:srgbClr val="FF3300"/>
                </a:solidFill>
              </a:rPr>
              <a:t>pharmacist gives </a:t>
            </a:r>
            <a:r>
              <a:rPr lang="en-US" altLang="en-US" sz="2800" b="1" dirty="0">
                <a:solidFill>
                  <a:srgbClr val="FF3300"/>
                </a:solidFill>
              </a:rPr>
              <a:t>us </a:t>
            </a:r>
            <a:r>
              <a:rPr lang="en-US" altLang="en-US" sz="2800" dirty="0" smtClean="0">
                <a:solidFill>
                  <a:srgbClr val="FF3300"/>
                </a:solidFill>
              </a:rPr>
              <a:t>the medicine.</a:t>
            </a:r>
            <a:endParaRPr lang="en-US" altLang="en-US" sz="2800" dirty="0">
              <a:solidFill>
                <a:srgbClr val="FF330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dirty="0"/>
              <a:t>To make it negative, you add the </a:t>
            </a:r>
            <a:r>
              <a:rPr lang="en-US" altLang="en-US" sz="2800" b="1" dirty="0"/>
              <a:t>no</a:t>
            </a:r>
            <a:r>
              <a:rPr lang="en-US" altLang="en-US" sz="2800" dirty="0"/>
              <a:t> in front of the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dirty="0"/>
              <a:t>“object pronoun”.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n-US" altLang="en-US" sz="2800" dirty="0" smtClean="0">
                <a:solidFill>
                  <a:srgbClr val="CC00CC"/>
                </a:solidFill>
              </a:rPr>
              <a:t>La </a:t>
            </a:r>
            <a:r>
              <a:rPr lang="en-US" altLang="en-US" sz="2800" dirty="0" err="1" smtClean="0">
                <a:solidFill>
                  <a:srgbClr val="CC00CC"/>
                </a:solidFill>
              </a:rPr>
              <a:t>recepcionista</a:t>
            </a:r>
            <a:r>
              <a:rPr lang="en-US" altLang="en-US" sz="2800" dirty="0" smtClean="0">
                <a:solidFill>
                  <a:srgbClr val="CC00CC"/>
                </a:solidFill>
              </a:rPr>
              <a:t> </a:t>
            </a:r>
            <a:r>
              <a:rPr lang="en-US" altLang="en-US" sz="2800" b="1" dirty="0">
                <a:solidFill>
                  <a:srgbClr val="CC00CC"/>
                </a:solidFill>
              </a:rPr>
              <a:t>no</a:t>
            </a:r>
            <a:r>
              <a:rPr lang="en-US" altLang="en-US" sz="2800" dirty="0">
                <a:solidFill>
                  <a:srgbClr val="CC00CC"/>
                </a:solidFill>
              </a:rPr>
              <a:t> me </a:t>
            </a:r>
            <a:r>
              <a:rPr lang="en-US" altLang="en-US" sz="2800" dirty="0" err="1">
                <a:solidFill>
                  <a:srgbClr val="CC00CC"/>
                </a:solidFill>
              </a:rPr>
              <a:t>escucha</a:t>
            </a:r>
            <a:r>
              <a:rPr lang="en-US" altLang="en-US" sz="2800" dirty="0">
                <a:solidFill>
                  <a:srgbClr val="CC00CC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6176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23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TEXTBOOK:</a:t>
            </a:r>
          </a:p>
          <a:p>
            <a:pPr lvl="1"/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responde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13</a:t>
            </a:r>
            <a:r>
              <a:rPr lang="en-US" dirty="0"/>
              <a:t> p. 209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7177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4301</TotalTime>
  <Words>408</Words>
  <Application>Microsoft Office PowerPoint</Application>
  <PresentationFormat>On-screen Show (4:3)</PresentationFormat>
  <Paragraphs>90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1_Office Theme</vt:lpstr>
      <vt:lpstr>Default Design</vt:lpstr>
      <vt:lpstr>Me llamo _______ Clase 802 La fecha es el 12 de noviembre del 2015</vt:lpstr>
      <vt:lpstr>Repaso de la Tarea 22</vt:lpstr>
      <vt:lpstr>Repaso de la Tarea 22</vt:lpstr>
      <vt:lpstr>Practica</vt:lpstr>
      <vt:lpstr>Los pronombres me, te, nos (telling what happens to whom)</vt:lpstr>
      <vt:lpstr>PowerPoint Presentation</vt:lpstr>
      <vt:lpstr>Tarea # 23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801 La fecha es el 12 de noviembre del 2015</dc:title>
  <dc:creator>Helen Zumaeta</dc:creator>
  <cp:lastModifiedBy>Helen Zumaeta</cp:lastModifiedBy>
  <cp:revision>7</cp:revision>
  <dcterms:created xsi:type="dcterms:W3CDTF">2015-11-09T16:52:06Z</dcterms:created>
  <dcterms:modified xsi:type="dcterms:W3CDTF">2015-11-12T16:33:14Z</dcterms:modified>
</cp:coreProperties>
</file>